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8" r:id="rId6"/>
    <p:sldId id="273" r:id="rId7"/>
    <p:sldId id="272" r:id="rId8"/>
    <p:sldId id="270" r:id="rId9"/>
    <p:sldId id="274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225" autoAdjust="0"/>
  </p:normalViewPr>
  <p:slideViewPr>
    <p:cSldViewPr>
      <p:cViewPr varScale="1">
        <p:scale>
          <a:sx n="75" d="100"/>
          <a:sy n="75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6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AA1C7-58FF-4ACD-ABDF-9B0B07153351}" type="datetimeFigureOut">
              <a:rPr lang="cs-CZ" smtClean="0"/>
              <a:pPr/>
              <a:t>4.3.2014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3DF04-7AED-4594-80B8-52F41FC016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39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3DF04-7AED-4594-80B8-52F41FC0165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251520" y="4149080"/>
            <a:ext cx="8496944" cy="1008112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>
            <a:lvl1pPr algn="l">
              <a:defRPr sz="3200" baseline="0"/>
            </a:lvl1pPr>
          </a:lstStyle>
          <a:p>
            <a:r>
              <a:rPr lang="cs-CZ" dirty="0" smtClean="0"/>
              <a:t>Název</a:t>
            </a:r>
            <a:r>
              <a:rPr lang="en-US" dirty="0" smtClean="0"/>
              <a:t> </a:t>
            </a:r>
            <a:r>
              <a:rPr lang="cs-CZ" dirty="0" smtClean="0"/>
              <a:t>prezentace…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51520" y="5301208"/>
            <a:ext cx="8496944" cy="1008112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Jména autorů…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5109-3E28-4700-A741-F48FEAC82DBC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23528" y="1340768"/>
            <a:ext cx="8496944" cy="4968552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8" name="Zástupný symbol pro nadpis 12"/>
          <p:cNvSpPr>
            <a:spLocks noGrp="1"/>
          </p:cNvSpPr>
          <p:nvPr>
            <p:ph type="title" hasCustomPrompt="1"/>
          </p:nvPr>
        </p:nvSpPr>
        <p:spPr>
          <a:xfrm>
            <a:off x="1115616" y="260648"/>
            <a:ext cx="7704856" cy="648072"/>
          </a:xfrm>
          <a:prstGeom prst="rect">
            <a:avLst/>
          </a:prstGeom>
          <a:solidFill>
            <a:schemeClr val="tx2"/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cs-CZ" dirty="0" smtClean="0"/>
              <a:t>á</a:t>
            </a:r>
            <a:r>
              <a:rPr lang="en-US" dirty="0" err="1" smtClean="0"/>
              <a:t>nky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6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98232-1B5A-455C-BAB3-85823404C292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323528" y="1340768"/>
            <a:ext cx="4172272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340768"/>
            <a:ext cx="4172272" cy="49685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7" name="Zástupný symbol pro nadpis 12"/>
          <p:cNvSpPr>
            <a:spLocks noGrp="1"/>
          </p:cNvSpPr>
          <p:nvPr>
            <p:ph type="title" hasCustomPrompt="1"/>
          </p:nvPr>
        </p:nvSpPr>
        <p:spPr>
          <a:xfrm>
            <a:off x="1115616" y="260648"/>
            <a:ext cx="7704856" cy="648072"/>
          </a:xfrm>
          <a:prstGeom prst="rect">
            <a:avLst/>
          </a:prstGeom>
          <a:solidFill>
            <a:schemeClr val="tx2"/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cs-CZ" dirty="0" smtClean="0"/>
              <a:t>á</a:t>
            </a:r>
            <a:r>
              <a:rPr lang="en-US" dirty="0" err="1" smtClean="0"/>
              <a:t>nky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8" name="Zástupný symbol pro datum 8"/>
          <p:cNvSpPr>
            <a:spLocks noGrp="1"/>
          </p:cNvSpPr>
          <p:nvPr>
            <p:ph type="dt" sz="half" idx="1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5C18E-48ED-4415-8CE0-BBC86E0EDC96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23528" y="1340768"/>
            <a:ext cx="4173860" cy="792088"/>
          </a:xfrm>
        </p:spPr>
        <p:txBody>
          <a:bodyPr anchor="ctr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Nadpis sloupce…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323528" y="2204864"/>
            <a:ext cx="4173860" cy="410445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1340768"/>
            <a:ext cx="4176464" cy="792087"/>
          </a:xfrm>
        </p:spPr>
        <p:txBody>
          <a:bodyPr anchor="ctr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Nadpis sloupce…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204864"/>
            <a:ext cx="4175447" cy="4104456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9" name="Zástupný symbol pro nadpis 12"/>
          <p:cNvSpPr>
            <a:spLocks noGrp="1"/>
          </p:cNvSpPr>
          <p:nvPr>
            <p:ph type="title" hasCustomPrompt="1"/>
          </p:nvPr>
        </p:nvSpPr>
        <p:spPr>
          <a:xfrm>
            <a:off x="1115616" y="260648"/>
            <a:ext cx="7704856" cy="648072"/>
          </a:xfrm>
          <a:prstGeom prst="rect">
            <a:avLst/>
          </a:prstGeom>
          <a:solidFill>
            <a:schemeClr val="tx2"/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cs-CZ" dirty="0" smtClean="0"/>
              <a:t>á</a:t>
            </a:r>
            <a:r>
              <a:rPr lang="en-US" dirty="0" err="1" smtClean="0"/>
              <a:t>nky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10" name="Zástupný symbol pro datum 8"/>
          <p:cNvSpPr>
            <a:spLocks noGrp="1"/>
          </p:cNvSpPr>
          <p:nvPr>
            <p:ph type="dt" sz="half" idx="1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95BA2-1E2D-4698-8729-6C3C73070101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g. Koloto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0" y="6572272"/>
            <a:ext cx="914400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0" y="-27384"/>
            <a:ext cx="9144000" cy="1440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0" y="116632"/>
            <a:ext cx="9144000" cy="0"/>
          </a:xfrm>
          <a:prstGeom prst="line">
            <a:avLst/>
          </a:prstGeom>
          <a:ln w="19050">
            <a:solidFill>
              <a:schemeClr val="tx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107504" y="260648"/>
            <a:ext cx="8928992" cy="6192688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5F140-1AA4-4518-B86E-06D25D67897D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dpis tématu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 userDrawn="1"/>
        </p:nvCxnSpPr>
        <p:spPr>
          <a:xfrm>
            <a:off x="0" y="6572272"/>
            <a:ext cx="914400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95536" y="4221088"/>
            <a:ext cx="8424936" cy="93610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>
              <a:defRPr sz="3200" b="1" cap="all"/>
            </a:lvl1pPr>
          </a:lstStyle>
          <a:p>
            <a:r>
              <a:rPr lang="cs-CZ" dirty="0" smtClean="0"/>
              <a:t>Nadpis</a:t>
            </a:r>
            <a:r>
              <a:rPr lang="en-US" dirty="0" smtClean="0"/>
              <a:t> </a:t>
            </a:r>
            <a:r>
              <a:rPr lang="cs-CZ" dirty="0" smtClean="0"/>
              <a:t>tématu…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95536" y="5354985"/>
            <a:ext cx="8424936" cy="88232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Podtext…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pic>
        <p:nvPicPr>
          <p:cNvPr id="8" name="Picture 3" descr="C:\chlivek\!!!___finalni_struktura\prace\marketing\2_CVS\logo-stag\square\isstag-logo-square-GRAY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792088" cy="825994"/>
          </a:xfrm>
          <a:prstGeom prst="rect">
            <a:avLst/>
          </a:prstGeom>
          <a:noFill/>
        </p:spPr>
      </p:pic>
      <p:sp>
        <p:nvSpPr>
          <p:cNvPr id="9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CB4C-B029-42C7-B639-D7963652D836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8496944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Obsah…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704856" cy="648072"/>
          </a:xfrm>
          <a:prstGeom prst="rect">
            <a:avLst/>
          </a:prstGeom>
          <a:solidFill>
            <a:schemeClr val="tx2"/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err="1" smtClean="0"/>
              <a:t>Nadpis</a:t>
            </a:r>
            <a:r>
              <a:rPr lang="en-US" dirty="0" smtClean="0"/>
              <a:t> </a:t>
            </a:r>
            <a:r>
              <a:rPr lang="en-US" dirty="0" err="1" smtClean="0"/>
              <a:t>str</a:t>
            </a:r>
            <a:r>
              <a:rPr lang="cs-CZ" dirty="0" smtClean="0"/>
              <a:t>á</a:t>
            </a:r>
            <a:r>
              <a:rPr lang="en-US" dirty="0" err="1" smtClean="0"/>
              <a:t>nky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ovací čára 20"/>
          <p:cNvCxnSpPr/>
          <p:nvPr/>
        </p:nvCxnSpPr>
        <p:spPr>
          <a:xfrm>
            <a:off x="0" y="6572272"/>
            <a:ext cx="9144000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ástupný symbol pro zápatí 22"/>
          <p:cNvSpPr>
            <a:spLocks noGrp="1"/>
          </p:cNvSpPr>
          <p:nvPr>
            <p:ph type="ftr" sz="quarter" idx="3"/>
          </p:nvPr>
        </p:nvSpPr>
        <p:spPr>
          <a:xfrm>
            <a:off x="285720" y="6643710"/>
            <a:ext cx="5376890" cy="1428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24" name="Zástupný symbol pro číslo snímku 23"/>
          <p:cNvSpPr>
            <a:spLocks noGrp="1"/>
          </p:cNvSpPr>
          <p:nvPr>
            <p:ph type="sldNum" sz="quarter" idx="4"/>
          </p:nvPr>
        </p:nvSpPr>
        <p:spPr>
          <a:xfrm>
            <a:off x="7884368" y="6637359"/>
            <a:ext cx="892934" cy="14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15754-77BA-4621-9C08-275D59B8D88D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2051" name="Picture 3" descr="C:\chlivek\!!!___finalni_struktura\prace\marketing\2_CVS\logo-stag\square\isstag-logo-square-GRAY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1520" y="188640"/>
            <a:ext cx="792088" cy="825994"/>
          </a:xfrm>
          <a:prstGeom prst="rect">
            <a:avLst/>
          </a:prstGeom>
          <a:noFill/>
        </p:spPr>
      </p:pic>
      <p:sp>
        <p:nvSpPr>
          <p:cNvPr id="9" name="Zástupný symbol pro datum 8"/>
          <p:cNvSpPr>
            <a:spLocks noGrp="1"/>
          </p:cNvSpPr>
          <p:nvPr>
            <p:ph type="dt" sz="half" idx="2"/>
          </p:nvPr>
        </p:nvSpPr>
        <p:spPr>
          <a:xfrm>
            <a:off x="6300192" y="6643710"/>
            <a:ext cx="1440160" cy="14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7A1D1-5944-4094-B605-27CA0D47B1DE}" type="datetime1">
              <a:rPr lang="cs-CZ" smtClean="0"/>
              <a:pPr/>
              <a:t>4.3.2014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78" r:id="rId4"/>
    <p:sldLayoutId id="2147483679" r:id="rId5"/>
    <p:sldLayoutId id="2147483676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Grafický editor studijních plánů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Krňoul</a:t>
            </a:r>
            <a:r>
              <a:rPr lang="cs-CZ" dirty="0" smtClean="0"/>
              <a:t>, </a:t>
            </a:r>
            <a:r>
              <a:rPr lang="cs-CZ" smtClean="0"/>
              <a:t>Západočeská univerzita v Plzni, carney</a:t>
            </a:r>
            <a:r>
              <a:rPr lang="cs-CZ" dirty="0" smtClean="0"/>
              <a:t>@civ.</a:t>
            </a:r>
            <a:r>
              <a:rPr lang="cs-CZ" dirty="0" err="1" smtClean="0"/>
              <a:t>zcu.cz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Demo/beta </a:t>
            </a:r>
            <a:r>
              <a:rPr lang="cs-CZ" dirty="0" smtClean="0"/>
              <a:t>verze z května 2013</a:t>
            </a:r>
            <a:endParaRPr lang="cs-CZ" dirty="0" smtClean="0"/>
          </a:p>
          <a:p>
            <a:pPr lvl="1"/>
            <a:r>
              <a:rPr lang="cs-CZ" dirty="0" smtClean="0"/>
              <a:t>Je </a:t>
            </a:r>
            <a:r>
              <a:rPr lang="cs-CZ" dirty="0" smtClean="0"/>
              <a:t>volně </a:t>
            </a:r>
            <a:r>
              <a:rPr lang="cs-CZ" dirty="0" smtClean="0"/>
              <a:t>dostupná</a:t>
            </a:r>
          </a:p>
          <a:p>
            <a:pPr lvl="2"/>
            <a:r>
              <a:rPr lang="cs-CZ" dirty="0" smtClean="0"/>
              <a:t>Pro vyzkoušení</a:t>
            </a:r>
          </a:p>
          <a:p>
            <a:pPr lvl="2"/>
            <a:r>
              <a:rPr lang="cs-CZ" dirty="0" smtClean="0"/>
              <a:t>Ale nic nebrání použití nad „ostrými“ daty </a:t>
            </a:r>
            <a:endParaRPr lang="cs-CZ" dirty="0" smtClean="0"/>
          </a:p>
          <a:p>
            <a:pPr lvl="2"/>
            <a:r>
              <a:rPr lang="cs-CZ" dirty="0" smtClean="0"/>
              <a:t>Není aktualizována!</a:t>
            </a:r>
          </a:p>
          <a:p>
            <a:pPr lvl="2"/>
            <a:r>
              <a:rPr lang="cs-CZ" sz="2000" dirty="0"/>
              <a:t>https://is-stag.zcu.cz/zajemci/moduly/plan_editor</a:t>
            </a:r>
            <a:endParaRPr lang="cs-CZ" sz="2000" dirty="0" smtClean="0"/>
          </a:p>
          <a:p>
            <a:r>
              <a:rPr lang="cs-CZ" dirty="0" smtClean="0"/>
              <a:t>Stejný režim jako editor </a:t>
            </a:r>
            <a:r>
              <a:rPr lang="cs-CZ" dirty="0" smtClean="0"/>
              <a:t>rozvrhů</a:t>
            </a:r>
          </a:p>
          <a:p>
            <a:r>
              <a:rPr lang="cs-CZ" dirty="0" smtClean="0"/>
              <a:t>Plná </a:t>
            </a:r>
            <a:r>
              <a:rPr lang="cs-CZ" dirty="0" smtClean="0"/>
              <a:t>verze za </a:t>
            </a:r>
            <a:r>
              <a:rPr lang="cs-CZ" dirty="0"/>
              <a:t>55 </a:t>
            </a:r>
            <a:r>
              <a:rPr lang="cs-CZ" dirty="0"/>
              <a:t>000 Kč bez DPH.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Licenční politika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Příprava studijních plánů je poměrně náročná činnost na paměť a práci usnadní, když uživatel neuvidí jen seznam předmětů ve formuláři, ale i grafické rozdělení předmětů dle doporučených ročníků a semestrů jako tomu je ve Vizualizaci studijních plánů.</a:t>
            </a:r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Uživatel potřebuje dělat jednoduše změny: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přesouvat předměty v rámci ročníků a semestrů,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přesouvat či kopírovat bloky předmětů do jiných segmentů,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přesouvat či kopírovat segmenty do jiných studijních plánů,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to vše lze na obrazovce udělat jednoduše přetažením myší.</a:t>
            </a:r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</a:pPr>
            <a:endParaRPr lang="cs-CZ" sz="1400" dirty="0" smtClean="0"/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Systém IS/STAG umožňuje významně pomoc studijním referentkám při kontrole studia. Tuto kontrolu provádí vždy proti poslední verzi studijního plánu, který má student přiřazený. </a:t>
            </a:r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Je tedy třeba, aby fakulta, když mění pro nově nastupující studenty studijní plán, aby původní verzi studijního plánu zachovala u těch studentů, kteří ještě studují. </a:t>
            </a:r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Je třeba s tímto tvůrcům studijních plánů pomoci – aby si jednoduše mohli vytvořit kopii studijního plánu, aby se jim snadno prováděly změny a aby si mohli kdykoliv udělat rozdílovou sestavu dvou studijních plánů.</a:t>
            </a:r>
          </a:p>
          <a:p>
            <a:pPr marL="177800" indent="-177800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Je třeba dát tvůrcům do ruky další kontroly: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Součet minim A </a:t>
            </a:r>
            <a:r>
              <a:rPr lang="cs-CZ" sz="1400" dirty="0" err="1" smtClean="0"/>
              <a:t>a</a:t>
            </a:r>
            <a:r>
              <a:rPr lang="cs-CZ" sz="1400" dirty="0" smtClean="0"/>
              <a:t> B bloků nesmí být vyšší než celkový limit kreditů studijního plánu.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Jeden předmět nesmí být uveden v studijním plánu vícekrát a pokud, tak vždy jen jednou v rámci modulu.</a:t>
            </a:r>
          </a:p>
          <a:p>
            <a:pPr lvl="1" eaLnBrk="0" hangingPunct="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Clr>
                <a:schemeClr val="accent2"/>
              </a:buClr>
              <a:buSzPct val="200000"/>
              <a:buFontTx/>
              <a:buChar char="•"/>
            </a:pPr>
            <a:r>
              <a:rPr lang="cs-CZ" sz="1400" dirty="0" smtClean="0"/>
              <a:t>Atd.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nová aplikace - TK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Inspirace </a:t>
            </a:r>
            <a:r>
              <a:rPr lang="cs-CZ" dirty="0" err="1" smtClean="0"/>
              <a:t>RozvrhEditorem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vizualizací</a:t>
            </a:r>
          </a:p>
          <a:p>
            <a:r>
              <a:rPr lang="cs-CZ" dirty="0"/>
              <a:t>Vyhledávání a zobrazení </a:t>
            </a:r>
            <a:r>
              <a:rPr lang="cs-CZ" dirty="0" smtClean="0"/>
              <a:t>plánu </a:t>
            </a:r>
          </a:p>
          <a:p>
            <a:r>
              <a:rPr lang="cs-CZ" dirty="0" smtClean="0"/>
              <a:t>Úpravy plánu (</a:t>
            </a:r>
            <a:r>
              <a:rPr lang="cs-CZ" dirty="0"/>
              <a:t>a součástí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Založení nového plánu (a součástí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Kopírování plánů</a:t>
            </a:r>
          </a:p>
          <a:p>
            <a:r>
              <a:rPr lang="cs-CZ" dirty="0" smtClean="0"/>
              <a:t>Kontroly plánů</a:t>
            </a:r>
          </a:p>
          <a:p>
            <a:r>
              <a:rPr lang="cs-CZ" dirty="0" smtClean="0"/>
              <a:t>Porovnávání dvou plánů</a:t>
            </a:r>
            <a:endParaRPr lang="cs-CZ" dirty="0"/>
          </a:p>
          <a:p>
            <a:r>
              <a:rPr lang="cs-CZ" dirty="0" smtClean="0"/>
              <a:t>Respektuje </a:t>
            </a:r>
            <a:r>
              <a:rPr lang="cs-CZ" dirty="0"/>
              <a:t>oprávnění na </a:t>
            </a:r>
            <a:r>
              <a:rPr lang="cs-CZ" dirty="0" smtClean="0"/>
              <a:t>editaci (role)</a:t>
            </a:r>
            <a:endParaRPr lang="cs-CZ" dirty="0"/>
          </a:p>
          <a:p>
            <a:pPr lvl="1"/>
            <a:r>
              <a:rPr lang="cs-CZ" dirty="0" smtClean="0"/>
              <a:t>I časová </a:t>
            </a:r>
            <a:r>
              <a:rPr lang="cs-CZ" dirty="0"/>
              <a:t>omezení (DEADLINE_PLANY)</a:t>
            </a:r>
          </a:p>
          <a:p>
            <a:pPr lvl="1"/>
            <a:r>
              <a:rPr lang="cs-CZ" dirty="0" smtClean="0"/>
              <a:t>Plán lze </a:t>
            </a:r>
            <a:r>
              <a:rPr lang="cs-CZ" dirty="0"/>
              <a:t>otevřít jen pro čtení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aplikaci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>
            <a:noAutofit/>
          </a:bodyPr>
          <a:lstStyle/>
          <a:p>
            <a:r>
              <a:rPr lang="cs-CZ" sz="2000" dirty="0" smtClean="0"/>
              <a:t>Kontroly - automaticky na </a:t>
            </a:r>
            <a:r>
              <a:rPr lang="cs-CZ" sz="2000" dirty="0" smtClean="0"/>
              <a:t>pozadí.</a:t>
            </a:r>
            <a:endParaRPr lang="cs-CZ" sz="2000" dirty="0" smtClean="0"/>
          </a:p>
          <a:p>
            <a:r>
              <a:rPr lang="cs-CZ" sz="2000" dirty="0" smtClean="0"/>
              <a:t>U každé kontroly se nabízí akce, která pomůže chybu odstranit.</a:t>
            </a:r>
            <a:br>
              <a:rPr lang="cs-CZ" sz="2000" dirty="0" smtClean="0"/>
            </a:br>
            <a:endParaRPr lang="cs-CZ" sz="2000" dirty="0" smtClean="0"/>
          </a:p>
          <a:p>
            <a:r>
              <a:rPr lang="cs-CZ" sz="2000" dirty="0"/>
              <a:t>Správné pořadí podmiňujících A </a:t>
            </a:r>
            <a:r>
              <a:rPr lang="cs-CZ" sz="2000" dirty="0" smtClean="0"/>
              <a:t>předmětů</a:t>
            </a:r>
            <a:endParaRPr lang="cs-CZ" sz="2000" dirty="0"/>
          </a:p>
          <a:p>
            <a:r>
              <a:rPr lang="cs-CZ" sz="2000" dirty="0"/>
              <a:t>Existence </a:t>
            </a:r>
            <a:r>
              <a:rPr lang="cs-CZ" sz="2000" dirty="0" err="1"/>
              <a:t>prerekvizit</a:t>
            </a:r>
            <a:r>
              <a:rPr lang="cs-CZ" sz="2000" dirty="0"/>
              <a:t> A </a:t>
            </a:r>
            <a:r>
              <a:rPr lang="cs-CZ" sz="2000" dirty="0" err="1"/>
              <a:t>a</a:t>
            </a:r>
            <a:r>
              <a:rPr lang="cs-CZ" sz="2000" dirty="0"/>
              <a:t> B předmětů v plánu.</a:t>
            </a:r>
          </a:p>
          <a:p>
            <a:r>
              <a:rPr lang="cs-CZ" sz="2000" dirty="0"/>
              <a:t>Limity a počty kreditů a počtu </a:t>
            </a:r>
            <a:r>
              <a:rPr lang="cs-CZ" sz="2000" dirty="0" smtClean="0"/>
              <a:t>předmětů</a:t>
            </a:r>
          </a:p>
          <a:p>
            <a:pPr lvl="1"/>
            <a:r>
              <a:rPr lang="cs-CZ" sz="1600" dirty="0" smtClean="0"/>
              <a:t>Součet </a:t>
            </a:r>
            <a:r>
              <a:rPr lang="cs-CZ" sz="1600" dirty="0"/>
              <a:t>kreditů </a:t>
            </a:r>
            <a:r>
              <a:rPr lang="cs-CZ" sz="1600" dirty="0" smtClean="0"/>
              <a:t>bloku &lt; </a:t>
            </a:r>
            <a:r>
              <a:rPr lang="cs-CZ" sz="1600" dirty="0"/>
              <a:t>nastavené minimum</a:t>
            </a:r>
          </a:p>
          <a:p>
            <a:pPr lvl="1"/>
            <a:r>
              <a:rPr lang="cs-CZ" sz="1600" dirty="0" smtClean="0"/>
              <a:t>Počet předmětů &lt; </a:t>
            </a:r>
            <a:r>
              <a:rPr lang="cs-CZ" sz="1600" dirty="0"/>
              <a:t>než nastavené minimum</a:t>
            </a:r>
          </a:p>
          <a:p>
            <a:pPr lvl="1"/>
            <a:r>
              <a:rPr lang="cs-CZ" sz="1600" dirty="0" smtClean="0"/>
              <a:t>B </a:t>
            </a:r>
            <a:r>
              <a:rPr lang="cs-CZ" sz="1600" dirty="0"/>
              <a:t>bloky, kde součet kreditů </a:t>
            </a:r>
            <a:r>
              <a:rPr lang="cs-CZ" sz="1600" dirty="0" smtClean="0"/>
              <a:t>bloku = minimum kreditů</a:t>
            </a:r>
          </a:p>
          <a:p>
            <a:pPr lvl="1"/>
            <a:r>
              <a:rPr lang="cs-CZ" sz="1600" dirty="0" smtClean="0"/>
              <a:t>Součet </a:t>
            </a:r>
            <a:r>
              <a:rPr lang="cs-CZ" sz="1600" dirty="0"/>
              <a:t>A + B kreditů za semestr </a:t>
            </a:r>
            <a:r>
              <a:rPr lang="cs-CZ" sz="1600" dirty="0" smtClean="0"/>
              <a:t>&gt; 30</a:t>
            </a:r>
          </a:p>
          <a:p>
            <a:pPr lvl="1"/>
            <a:r>
              <a:rPr lang="cs-CZ" sz="1600" dirty="0" smtClean="0"/>
              <a:t>Minimální </a:t>
            </a:r>
            <a:r>
              <a:rPr lang="cs-CZ" sz="1600" dirty="0"/>
              <a:t>procento </a:t>
            </a:r>
            <a:r>
              <a:rPr lang="cs-CZ" sz="1600" dirty="0" smtClean="0"/>
              <a:t>C kreditů &gt;= PLANY_MIN_KREDITU_PRO_C_PREDM</a:t>
            </a: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 smtClean="0"/>
              <a:t>Vyloučené </a:t>
            </a:r>
            <a:r>
              <a:rPr lang="cs-CZ" sz="2000" dirty="0"/>
              <a:t>A předměty.</a:t>
            </a:r>
          </a:p>
          <a:p>
            <a:r>
              <a:rPr lang="cs-CZ" sz="2000" dirty="0"/>
              <a:t>Kontrola délky </a:t>
            </a:r>
            <a:r>
              <a:rPr lang="cs-CZ" sz="2000" dirty="0" smtClean="0"/>
              <a:t>studia.</a:t>
            </a:r>
            <a:endParaRPr lang="cs-CZ" sz="20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Kontroly </a:t>
            </a:r>
            <a:r>
              <a:rPr lang="cs-CZ" dirty="0" smtClean="0"/>
              <a:t>plánu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Pracovní plocha program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24" y="476672"/>
            <a:ext cx="8948745" cy="591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820472" cy="59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060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4294967295"/>
          </p:nvPr>
        </p:nvSpPr>
        <p:spPr>
          <a:xfrm>
            <a:off x="285720" y="6643710"/>
            <a:ext cx="5376890" cy="14287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Kontroly</a:t>
            </a:r>
            <a:endParaRPr lang="cs-CZ" dirty="0"/>
          </a:p>
        </p:txBody>
      </p:sp>
      <p:sp>
        <p:nvSpPr>
          <p:cNvPr id="9" name="Obousměrná vodorovná šipka 8"/>
          <p:cNvSpPr/>
          <p:nvPr/>
        </p:nvSpPr>
        <p:spPr>
          <a:xfrm>
            <a:off x="3059832" y="4509120"/>
            <a:ext cx="1512168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https://is-stag.zcu.cz/PortalNapovedy/build/html-importable-zcu/img/plan_editor/plan_editor/ovladani/kontrol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648" y="4149080"/>
            <a:ext cx="6264696" cy="223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Kontextové menu u p&amp;rcaron;edm&amp;ecaron;tu rozší&amp;rcaron;ené o opravu chybného umíst&amp;ecaron;ní p&amp;rcaron;edm&amp;ecaron;t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0" y="1124744"/>
            <a:ext cx="3876675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Především myší</a:t>
            </a:r>
          </a:p>
          <a:p>
            <a:r>
              <a:rPr lang="cs-CZ" sz="2800" dirty="0" smtClean="0"/>
              <a:t>Přetahování předmětů, </a:t>
            </a:r>
            <a:r>
              <a:rPr lang="cs-CZ" sz="2800" dirty="0" smtClean="0"/>
              <a:t>bloků, segmentů</a:t>
            </a:r>
            <a:endParaRPr lang="cs-CZ" sz="2800" dirty="0" smtClean="0"/>
          </a:p>
          <a:p>
            <a:r>
              <a:rPr lang="cs-CZ" sz="2800" dirty="0" smtClean="0"/>
              <a:t>Editace</a:t>
            </a:r>
            <a:endParaRPr lang="cs-CZ" sz="2800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Grafický editor studijních plánů - březen 2014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Ovládání</a:t>
            </a:r>
            <a:endParaRPr lang="cs-CZ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08920"/>
            <a:ext cx="52959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Seminář IS/STAG – Kutná Hora, duben 2013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Porovnávání dvou plánů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03340"/>
            <a:ext cx="7632848" cy="5349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4806955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-svetla-2010">
  <a:themeElements>
    <a:clrScheme name="Vlastní 3">
      <a:dk1>
        <a:srgbClr val="444444"/>
      </a:dk1>
      <a:lt1>
        <a:srgbClr val="FFFFFF"/>
      </a:lt1>
      <a:dk2>
        <a:srgbClr val="E3F5FF"/>
      </a:dk2>
      <a:lt2>
        <a:srgbClr val="E8E8E8"/>
      </a:lt2>
      <a:accent1>
        <a:srgbClr val="FFA601"/>
      </a:accent1>
      <a:accent2>
        <a:srgbClr val="466680"/>
      </a:accent2>
      <a:accent3>
        <a:srgbClr val="81D1DE"/>
      </a:accent3>
      <a:accent4>
        <a:srgbClr val="0086D0"/>
      </a:accent4>
      <a:accent5>
        <a:srgbClr val="FF1313"/>
      </a:accent5>
      <a:accent6>
        <a:srgbClr val="008A3E"/>
      </a:accent6>
      <a:hlink>
        <a:srgbClr val="2F6597"/>
      </a:hlink>
      <a:folHlink>
        <a:srgbClr val="2F6597"/>
      </a:folHlink>
    </a:clrScheme>
    <a:fontScheme name="STAG-2010-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2842</TotalTime>
  <Words>428</Words>
  <Application>Microsoft Office PowerPoint</Application>
  <PresentationFormat>Předvádění na obrazovce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sablona-svetla-2010</vt:lpstr>
      <vt:lpstr>Grafický editor studijních plánů</vt:lpstr>
      <vt:lpstr>Proč nová aplikace - TK</vt:lpstr>
      <vt:lpstr>O aplikaci</vt:lpstr>
      <vt:lpstr>Kontroly plánu</vt:lpstr>
      <vt:lpstr>Prezentace aplikace PowerPoint</vt:lpstr>
      <vt:lpstr>Prezentace aplikace PowerPoint</vt:lpstr>
      <vt:lpstr>Kontroly</vt:lpstr>
      <vt:lpstr>Ovládání</vt:lpstr>
      <vt:lpstr>Porovnávání dvou plánů</vt:lpstr>
      <vt:lpstr>Licenční politika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X3</dc:creator>
  <cp:lastModifiedBy>carney</cp:lastModifiedBy>
  <cp:revision>157</cp:revision>
  <dcterms:created xsi:type="dcterms:W3CDTF">2013-04-11T08:20:30Z</dcterms:created>
  <dcterms:modified xsi:type="dcterms:W3CDTF">2014-03-04T15:16:07Z</dcterms:modified>
</cp:coreProperties>
</file>